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2" r:id="rId7"/>
    <p:sldId id="264" r:id="rId8"/>
    <p:sldId id="263" r:id="rId9"/>
    <p:sldId id="259" r:id="rId10"/>
    <p:sldId id="260" r:id="rId11"/>
    <p:sldId id="266" r:id="rId12"/>
    <p:sldId id="267" r:id="rId13"/>
    <p:sldId id="265" r:id="rId1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4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numFmt formatCode="#,##0.00" sourceLinked="0"/>
              <c:spPr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72D-4B92-BD40-B22678546C97}"/>
                </c:ext>
              </c:extLst>
            </c:dLbl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Age</c:v>
                </c:pt>
                <c:pt idx="1">
                  <c:v>Race</c:v>
                </c:pt>
                <c:pt idx="2">
                  <c:v>Gender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53.45</c:v>
                </c:pt>
                <c:pt idx="1">
                  <c:v>64.98</c:v>
                </c:pt>
                <c:pt idx="2" formatCode="0.00%">
                  <c:v>94.15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2D-4B92-BD40-B22678546C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VGG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Age</c:v>
                </c:pt>
                <c:pt idx="1">
                  <c:v>Race</c:v>
                </c:pt>
                <c:pt idx="2">
                  <c:v>Gender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38.71</c:v>
                </c:pt>
                <c:pt idx="1">
                  <c:v>60.76</c:v>
                </c:pt>
                <c:pt idx="2">
                  <c:v>93.31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2D-4B92-BD40-B22678546C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6573480"/>
        <c:axId val="196573088"/>
        <c:axId val="0"/>
      </c:bar3DChart>
      <c:catAx>
        <c:axId val="196573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573088"/>
        <c:crosses val="autoZero"/>
        <c:auto val="1"/>
        <c:lblAlgn val="ctr"/>
        <c:lblOffset val="100"/>
        <c:noMultiLvlLbl val="0"/>
      </c:catAx>
      <c:valAx>
        <c:axId val="19657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573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0583CE-CA44-4E88-AEB6-FB44579293A4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286890-466E-41CD-A28A-B1EBDF22CA3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CBEED8-B14B-43E4-B481-C8943E4EB9CB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7CD11A-EED3-40CE-98A3-28FEE84867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7CD11A-EED3-40CE-98A3-28FEE84867B3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350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111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7CD11A-EED3-40CE-98A3-28FEE84867B3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082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lnSpc>
                <a:spcPts val="4500"/>
              </a:lnSpc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045914-0454-4FD3-9B7E-65D41D6AB56B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B6F88-0331-4F92-B820-964F65AF3ACE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2" y="691665"/>
            <a:ext cx="2628900" cy="4909039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2" y="691665"/>
            <a:ext cx="7734300" cy="4909039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74614-ACEC-4459-99D9-ECB8309F4888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1F842D-3B2C-405E-B6F2-05BC8225DAD1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rtlCol="0" anchor="b"/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4589467"/>
            <a:ext cx="10515600" cy="1500187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0605A-5156-4474-B3B4-410B0760C3B0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CFC74-EF51-4C36-9F79-B722191DAC78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 hasCustomPrompt="1"/>
          </p:nvPr>
        </p:nvSpPr>
        <p:spPr>
          <a:xfrm>
            <a:off x="457200" y="2498725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5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A51CE-48BB-4549-B6B8-B810B2E57091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26C026-B70F-46FF-8B11-ACF79019A58E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DB41-29C3-4A61-A4C3-6AFD1EC3F7D9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>
          <a:xfrm>
            <a:off x="4800602" y="987429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B5651-AB6B-415B-8FF8-2B4C875675EC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800602" y="987429"/>
            <a:ext cx="5753100" cy="461327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81F315-8A4D-4D50-98B0-62B5E3D7A2F0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2" y="639797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2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9211045D-6277-4B17-B6FE-BC61E54D4372}" type="datetime1">
              <a:rPr lang="hu-HU" smtClean="0"/>
              <a:t>2022. 12. 19.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5B29C50-D6F1-4DB6-9B68-F4CD3996E9C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68400"/>
            <a:ext cx="9144000" cy="1732280"/>
          </a:xfrm>
        </p:spPr>
        <p:txBody>
          <a:bodyPr rtlCol="0">
            <a:normAutofit/>
          </a:bodyPr>
          <a:lstStyle/>
          <a:p>
            <a:pPr rtl="0"/>
            <a:r>
              <a:rPr lang="hu-HU" sz="9600" cap="small" dirty="0" err="1"/>
              <a:t>Face</a:t>
            </a:r>
            <a:r>
              <a:rPr lang="hu-HU" sz="9600" cap="small" dirty="0"/>
              <a:t> </a:t>
            </a:r>
            <a:r>
              <a:rPr lang="hu-HU" sz="9600" cap="small" dirty="0" err="1"/>
              <a:t>Recognition</a:t>
            </a:r>
            <a:r>
              <a:rPr lang="hu-HU" sz="9600" cap="small" dirty="0"/>
              <a:t> 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56080" y="2728278"/>
            <a:ext cx="9144000" cy="1655762"/>
          </a:xfrm>
        </p:spPr>
        <p:txBody>
          <a:bodyPr rtlCol="0">
            <a:normAutofit/>
          </a:bodyPr>
          <a:lstStyle/>
          <a:p>
            <a:pPr rtl="0"/>
            <a:r>
              <a:rPr lang="hu-HU" sz="2000" i="1" dirty="0"/>
              <a:t>Deep </a:t>
            </a:r>
            <a:r>
              <a:rPr lang="hu-HU" sz="2000" i="1" dirty="0" err="1"/>
              <a:t>Learning</a:t>
            </a:r>
            <a:r>
              <a:rPr lang="hu-HU" sz="2000" i="1" dirty="0"/>
              <a:t> </a:t>
            </a:r>
            <a:r>
              <a:rPr lang="hu-HU" sz="2000" i="1" dirty="0" err="1"/>
              <a:t>Phyton</a:t>
            </a:r>
            <a:r>
              <a:rPr lang="hu-HU" sz="2000" i="1" dirty="0"/>
              <a:t> és LUA alapokon tárgyra készült házi feladat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11D434C-DDB4-1A92-C4F2-2139D82390C8}"/>
              </a:ext>
            </a:extLst>
          </p:cNvPr>
          <p:cNvSpPr txBox="1"/>
          <p:nvPr/>
        </p:nvSpPr>
        <p:spPr>
          <a:xfrm>
            <a:off x="5852160" y="3479959"/>
            <a:ext cx="5598160" cy="2077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1800"/>
              </a:spcAft>
            </a:pPr>
            <a:r>
              <a:rPr lang="hu-HU" sz="2400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hu-HU" sz="2400" b="1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r>
              <a:rPr lang="en-GB" sz="2400" b="1" i="1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*Rise of AI* </a:t>
            </a:r>
            <a:endParaRPr lang="hu-HU" sz="2400" b="1" i="1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Tugyi Beatrix (T63K63)</a:t>
            </a:r>
            <a:endParaRPr lang="hu-HU" sz="1600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El-Ali Maya (BHI5LF) </a:t>
            </a:r>
            <a:endParaRPr lang="hu-HU" sz="1600" spc="25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00"/>
              </a:spcBef>
              <a:spcAft>
                <a:spcPts val="1800"/>
              </a:spcAft>
            </a:pPr>
            <a:r>
              <a:rPr lang="hu-HU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r>
              <a:rPr lang="en-GB" sz="1600" spc="25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Simkó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600" spc="25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Máté</a:t>
            </a:r>
            <a:r>
              <a:rPr lang="en-GB" sz="1600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(O3BMRX</a:t>
            </a:r>
            <a:r>
              <a:rPr lang="en-GB" spc="25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7C04DC-D262-ECAD-87FC-D15F1646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2" y="3429000"/>
            <a:ext cx="10096500" cy="1150907"/>
          </a:xfrm>
        </p:spPr>
        <p:txBody>
          <a:bodyPr/>
          <a:lstStyle/>
          <a:p>
            <a:pPr algn="ctr"/>
            <a:r>
              <a:rPr lang="hu-HU" i="1" dirty="0"/>
              <a:t>Köszönjük a figyelmet!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4488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>
          <a:xfrm>
            <a:off x="686344" y="839773"/>
            <a:ext cx="10094976" cy="1152144"/>
          </a:xfrm>
        </p:spPr>
        <p:txBody>
          <a:bodyPr rtlCol="0" anchor="ctr">
            <a:normAutofit/>
          </a:bodyPr>
          <a:lstStyle/>
          <a:p>
            <a:pPr rtl="0"/>
            <a:r>
              <a:rPr lang="hu-HU" sz="4800" cap="small" dirty="0" err="1"/>
              <a:t>Dataset</a:t>
            </a:r>
            <a:endParaRPr lang="hu-HU" sz="4800" cap="small" dirty="0"/>
          </a:p>
        </p:txBody>
      </p:sp>
      <p:pic>
        <p:nvPicPr>
          <p:cNvPr id="3" name="Kép 2" descr="A képen modellt állás, személy, csoport, azonos látható&#10;&#10;Automatikusan generált leírás">
            <a:extLst>
              <a:ext uri="{FF2B5EF4-FFF2-40B4-BE49-F238E27FC236}">
                <a16:creationId xmlns:a16="http://schemas.microsoft.com/office/drawing/2014/main" id="{D78471B3-F150-0D00-AB47-BA13DCE6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3" r="-760" b="-2"/>
          <a:stretch/>
        </p:blipFill>
        <p:spPr>
          <a:xfrm>
            <a:off x="1011884" y="1848444"/>
            <a:ext cx="9397502" cy="4657131"/>
          </a:xfrm>
          <a:prstGeom prst="rect">
            <a:avLst/>
          </a:prstGeom>
          <a:noFill/>
        </p:spPr>
      </p:pic>
      <p:sp>
        <p:nvSpPr>
          <p:cNvPr id="14" name="Tartalom helye 13"/>
          <p:cNvSpPr>
            <a:spLocks noGrp="1"/>
          </p:cNvSpPr>
          <p:nvPr>
            <p:ph sz="quarter" idx="4"/>
          </p:nvPr>
        </p:nvSpPr>
        <p:spPr>
          <a:xfrm>
            <a:off x="4152454" y="686766"/>
            <a:ext cx="7353202" cy="3101977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hu-HU" sz="2800" b="1" i="1" dirty="0" err="1"/>
              <a:t>FairFace</a:t>
            </a:r>
            <a:r>
              <a:rPr lang="hu-HU" sz="2800" dirty="0"/>
              <a:t> </a:t>
            </a:r>
            <a:r>
              <a:rPr lang="hu-HU" sz="2800" dirty="0" err="1"/>
              <a:t>dataset</a:t>
            </a:r>
            <a:r>
              <a:rPr lang="hu-HU" sz="2800" dirty="0"/>
              <a:t> </a:t>
            </a:r>
          </a:p>
          <a:p>
            <a:pPr rtl="0">
              <a:lnSpc>
                <a:spcPct val="120000"/>
              </a:lnSpc>
            </a:pPr>
            <a:r>
              <a:rPr lang="en-GB" sz="2800" dirty="0"/>
              <a:t>97698 images</a:t>
            </a:r>
            <a:endParaRPr lang="hu-HU" sz="2800" dirty="0"/>
          </a:p>
          <a:p>
            <a:pPr rtl="0">
              <a:lnSpc>
                <a:spcPct val="120000"/>
              </a:lnSpc>
            </a:pPr>
            <a:r>
              <a:rPr lang="en-GB" sz="2800" dirty="0"/>
              <a:t> </a:t>
            </a:r>
            <a:r>
              <a:rPr lang="en-GB" sz="2800" dirty="0" err="1"/>
              <a:t>labeled</a:t>
            </a:r>
            <a:r>
              <a:rPr lang="en-GB" sz="2800" dirty="0"/>
              <a:t> with gender, age, and race</a:t>
            </a:r>
            <a:endParaRPr lang="hu-HU" sz="2800" dirty="0"/>
          </a:p>
          <a:p>
            <a:pPr rtl="0">
              <a:lnSpc>
                <a:spcPct val="120000"/>
              </a:lnSpc>
            </a:pPr>
            <a:r>
              <a:rPr lang="hu-HU" sz="2800" dirty="0"/>
              <a:t>Race </a:t>
            </a:r>
            <a:r>
              <a:rPr lang="hu-HU" sz="2800" dirty="0" err="1"/>
              <a:t>balanced</a:t>
            </a:r>
            <a:endParaRPr lang="hu-HU" sz="2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E71AB49-12E1-032E-4F1B-32A14A1B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67" y="3224539"/>
            <a:ext cx="3896962" cy="294669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59B5731-21D7-7B9D-5BB2-AD75BA667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8" y="3322517"/>
            <a:ext cx="3761041" cy="275073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9D53176-4F20-F0BB-D3F1-9A9FE785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85" y="3224539"/>
            <a:ext cx="3527849" cy="29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B4761-B6AA-4F79-8947-44A8D516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03" y="648081"/>
            <a:ext cx="10094976" cy="1152144"/>
          </a:xfrm>
        </p:spPr>
        <p:txBody>
          <a:bodyPr/>
          <a:lstStyle/>
          <a:p>
            <a:r>
              <a:rPr lang="hu-HU" dirty="0" err="1"/>
              <a:t>Pretrained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en-GB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B822947-719B-905B-D6C3-F6DC66AA6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6006" y="2594972"/>
            <a:ext cx="4892040" cy="924230"/>
          </a:xfrm>
        </p:spPr>
        <p:txBody>
          <a:bodyPr>
            <a:normAutofit/>
          </a:bodyPr>
          <a:lstStyle/>
          <a:p>
            <a:r>
              <a:rPr lang="hu-HU" dirty="0" err="1"/>
              <a:t>ResNET</a:t>
            </a:r>
            <a:r>
              <a:rPr lang="hu-HU" dirty="0"/>
              <a:t> -2015</a:t>
            </a:r>
          </a:p>
          <a:p>
            <a:r>
              <a:rPr lang="hu-HU" dirty="0"/>
              <a:t>- </a:t>
            </a:r>
            <a:r>
              <a:rPr lang="hu-HU" dirty="0" err="1"/>
              <a:t>Residual</a:t>
            </a:r>
            <a:r>
              <a:rPr lang="hu-HU" dirty="0"/>
              <a:t> </a:t>
            </a:r>
            <a:r>
              <a:rPr lang="hu-HU" dirty="0" err="1"/>
              <a:t>connections</a:t>
            </a:r>
            <a:r>
              <a:rPr lang="hu-HU" dirty="0"/>
              <a:t> -&gt;</a:t>
            </a:r>
            <a:endParaRPr lang="en-GB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53EF53-CC87-B4AF-DEE4-1A0D5E1A9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6006" y="2006075"/>
            <a:ext cx="2790301" cy="540294"/>
          </a:xfrm>
        </p:spPr>
        <p:txBody>
          <a:bodyPr>
            <a:normAutofit/>
          </a:bodyPr>
          <a:lstStyle/>
          <a:p>
            <a:r>
              <a:rPr lang="hu-HU" dirty="0"/>
              <a:t>VGG - 2013</a:t>
            </a:r>
            <a:endParaRPr lang="en-GB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08E6E76-8951-BF38-C066-D253AF71E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2453" y="4340222"/>
            <a:ext cx="5363672" cy="3101977"/>
          </a:xfrm>
        </p:spPr>
        <p:txBody>
          <a:bodyPr/>
          <a:lstStyle/>
          <a:p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r>
              <a:rPr lang="hu-HU" dirty="0" err="1"/>
              <a:t>Freeze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/>
              <a:t>Add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layers</a:t>
            </a:r>
            <a:r>
              <a:rPr lang="hu-HU" dirty="0"/>
              <a:t> and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them</a:t>
            </a:r>
            <a:endParaRPr lang="en-GB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A2A9BDE-0261-7961-CE50-E533B094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7" y="966785"/>
            <a:ext cx="3645126" cy="4924425"/>
          </a:xfrm>
          <a:prstGeom prst="rect">
            <a:avLst/>
          </a:prstGeom>
        </p:spPr>
      </p:pic>
      <p:pic>
        <p:nvPicPr>
          <p:cNvPr id="2050" name="Picture 2" descr="Fénykép megnyitása">
            <a:extLst>
              <a:ext uri="{FF2B5EF4-FFF2-40B4-BE49-F238E27FC236}">
                <a16:creationId xmlns:a16="http://schemas.microsoft.com/office/drawing/2014/main" id="{125D4B2B-26A6-F0FC-3E82-33D83121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27" y="1644900"/>
            <a:ext cx="3845031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7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AD2E1-C9BF-5125-C24A-4DC1F3BC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cap="small" dirty="0" err="1"/>
              <a:t>Optimization</a:t>
            </a:r>
            <a:endParaRPr lang="en-GB" sz="4400" cap="small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023D59-B1C2-B27B-8F86-0BADEC9E6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accent4">
                    <a:lumMod val="50000"/>
                  </a:schemeClr>
                </a:solidFill>
              </a:rPr>
              <a:t>Parameters</a:t>
            </a: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417F043-86C7-6FFA-3D91-0E0C0E4C3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712" y="2498725"/>
            <a:ext cx="5975721" cy="3101977"/>
          </a:xfrm>
        </p:spPr>
        <p:txBody>
          <a:bodyPr/>
          <a:lstStyle/>
          <a:p>
            <a:r>
              <a:rPr lang="hu-HU" dirty="0"/>
              <a:t> </a:t>
            </a:r>
            <a:r>
              <a:rPr lang="hu-HU" dirty="0" err="1"/>
              <a:t>Optimalization</a:t>
            </a:r>
            <a:endParaRPr lang="hu-HU" dirty="0"/>
          </a:p>
          <a:p>
            <a:pPr marL="444500"/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rate</a:t>
            </a:r>
            <a:endParaRPr lang="hu-HU" dirty="0"/>
          </a:p>
          <a:p>
            <a:pPr marL="539750" indent="357188">
              <a:tabLst>
                <a:tab pos="627063" algn="l"/>
              </a:tabLst>
            </a:pPr>
            <a:r>
              <a:rPr lang="hu-HU" dirty="0" err="1"/>
              <a:t>Weight</a:t>
            </a:r>
            <a:r>
              <a:rPr lang="hu-HU" dirty="0"/>
              <a:t> </a:t>
            </a:r>
            <a:r>
              <a:rPr lang="hu-HU" dirty="0" err="1"/>
              <a:t>Decay</a:t>
            </a:r>
            <a:r>
              <a:rPr lang="hu-HU" dirty="0"/>
              <a:t> (L2 </a:t>
            </a:r>
            <a:r>
              <a:rPr lang="hu-HU" dirty="0" err="1"/>
              <a:t>regularization</a:t>
            </a:r>
            <a:r>
              <a:rPr lang="hu-HU" dirty="0"/>
              <a:t>)</a:t>
            </a:r>
          </a:p>
          <a:p>
            <a:pPr marL="984250"/>
            <a:r>
              <a:rPr lang="hu-HU" dirty="0"/>
              <a:t>Batch </a:t>
            </a:r>
            <a:r>
              <a:rPr lang="hu-HU" dirty="0" err="1"/>
              <a:t>size</a:t>
            </a:r>
            <a:endParaRPr lang="hu-HU" dirty="0"/>
          </a:p>
          <a:p>
            <a:pPr marL="1341438">
              <a:tabLst>
                <a:tab pos="1341438" algn="l"/>
              </a:tabLst>
            </a:pPr>
            <a:r>
              <a:rPr lang="hu-HU" dirty="0" err="1"/>
              <a:t>Size</a:t>
            </a:r>
            <a:r>
              <a:rPr lang="hu-HU" dirty="0"/>
              <a:t> of </a:t>
            </a:r>
            <a:r>
              <a:rPr lang="hu-HU" dirty="0" err="1"/>
              <a:t>hidden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hu-HU" dirty="0"/>
          </a:p>
          <a:p>
            <a:pPr marL="1611313"/>
            <a:r>
              <a:rPr lang="hu-HU" dirty="0" err="1"/>
              <a:t>Accuracy</a:t>
            </a:r>
            <a:r>
              <a:rPr lang="hu-HU" dirty="0"/>
              <a:t> </a:t>
            </a:r>
          </a:p>
          <a:p>
            <a:endParaRPr lang="en-GB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85B4C3D-0C1D-7596-F804-9D779F8C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78" y="1541974"/>
            <a:ext cx="5058118" cy="33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4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B53B9C-890C-F1C4-83BB-494F98E9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18" y="268176"/>
            <a:ext cx="10094976" cy="1152144"/>
          </a:xfrm>
        </p:spPr>
        <p:txBody>
          <a:bodyPr/>
          <a:lstStyle/>
          <a:p>
            <a:r>
              <a:rPr lang="hu-HU" cap="small" dirty="0" err="1"/>
              <a:t>Training</a:t>
            </a:r>
            <a:r>
              <a:rPr lang="hu-HU" cap="small" dirty="0"/>
              <a:t> (</a:t>
            </a:r>
            <a:r>
              <a:rPr lang="hu-HU" cap="small" dirty="0" err="1"/>
              <a:t>ResNET</a:t>
            </a:r>
            <a:r>
              <a:rPr lang="hu-HU" cap="small" dirty="0"/>
              <a:t>)</a:t>
            </a:r>
            <a:endParaRPr lang="en-GB" cap="small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D22ACA2-1524-FCFD-5002-81F28A09A5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81" y="1621634"/>
            <a:ext cx="2889919" cy="1926613"/>
          </a:xfr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74C37EAD-F2D9-6F23-67E8-9CCF365576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98" y="3816712"/>
            <a:ext cx="2896402" cy="1917799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A89B949-956A-6677-1594-737C3F3E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7" y="1651443"/>
            <a:ext cx="2870348" cy="1866996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7768692-B1D1-AD94-B6C6-3508FDD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8" y="3774588"/>
            <a:ext cx="2923047" cy="195992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FAE79C1-E816-F927-D211-6E2FD2069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63" y="1647170"/>
            <a:ext cx="2870348" cy="1930843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237796B-9157-8418-7020-CA7F97DCB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1"/>
          <a:stretch/>
        </p:blipFill>
        <p:spPr>
          <a:xfrm>
            <a:off x="4392004" y="3816712"/>
            <a:ext cx="3046506" cy="1856786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5B608CCC-A9AF-A5ED-7B54-7F7E89E1E839}"/>
              </a:ext>
            </a:extLst>
          </p:cNvPr>
          <p:cNvSpPr txBox="1"/>
          <p:nvPr/>
        </p:nvSpPr>
        <p:spPr>
          <a:xfrm>
            <a:off x="1767415" y="1123489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Gender</a:t>
            </a:r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3D638DCA-7544-450B-6E3B-5B6E6E12A9E4}"/>
              </a:ext>
            </a:extLst>
          </p:cNvPr>
          <p:cNvSpPr txBox="1"/>
          <p:nvPr/>
        </p:nvSpPr>
        <p:spPr>
          <a:xfrm>
            <a:off x="7157807" y="670988"/>
            <a:ext cx="43719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With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Pytorch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and Google </a:t>
            </a:r>
            <a:r>
              <a:rPr lang="hu-HU" sz="2000" i="1" dirty="0" err="1">
                <a:solidFill>
                  <a:schemeClr val="accent4">
                    <a:lumMod val="50000"/>
                  </a:schemeClr>
                </a:solidFill>
              </a:rPr>
              <a:t>Colab’s</a:t>
            </a:r>
            <a:r>
              <a:rPr lang="hu-HU" sz="2000" i="1" dirty="0">
                <a:solidFill>
                  <a:schemeClr val="accent4">
                    <a:lumMod val="50000"/>
                  </a:schemeClr>
                </a:solidFill>
              </a:rPr>
              <a:t> GPU</a:t>
            </a:r>
            <a:endParaRPr lang="en-GB" sz="2000" i="1" dirty="0" err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BB3B99C-508D-C9C6-130A-53CD0894FE6A}"/>
              </a:ext>
            </a:extLst>
          </p:cNvPr>
          <p:cNvSpPr txBox="1"/>
          <p:nvPr/>
        </p:nvSpPr>
        <p:spPr>
          <a:xfrm>
            <a:off x="5377097" y="1144612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Race</a:t>
            </a:r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6D2E172-8FB8-C426-A9D7-B2400A043DFB}"/>
              </a:ext>
            </a:extLst>
          </p:cNvPr>
          <p:cNvSpPr txBox="1"/>
          <p:nvPr/>
        </p:nvSpPr>
        <p:spPr>
          <a:xfrm>
            <a:off x="8986779" y="1096296"/>
            <a:ext cx="18713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2400" dirty="0" err="1">
                <a:solidFill>
                  <a:schemeClr val="bg1"/>
                </a:solidFill>
              </a:rPr>
              <a:t>Age</a:t>
            </a:r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1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47749" y="387531"/>
            <a:ext cx="10096500" cy="1150907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 err="1"/>
              <a:t>Results</a:t>
            </a:r>
            <a:endParaRPr lang="hu-HU" dirty="0"/>
          </a:p>
        </p:txBody>
      </p:sp>
      <p:graphicFrame>
        <p:nvGraphicFramePr>
          <p:cNvPr id="10" name="Tartalom helye 9" descr="4 kategóriába tartozó 3 sorozat értékeit megjelenítő csoportosított oszlop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77463"/>
              </p:ext>
            </p:extLst>
          </p:nvPr>
        </p:nvGraphicFramePr>
        <p:xfrm>
          <a:off x="418612" y="1048666"/>
          <a:ext cx="11354775" cy="523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categoryEl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ím 27">
            <a:extLst>
              <a:ext uri="{FF2B5EF4-FFF2-40B4-BE49-F238E27FC236}">
                <a16:creationId xmlns:a16="http://schemas.microsoft.com/office/drawing/2014/main" id="{0868CAA2-CEA5-1651-3DBD-9156D1F9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441" y="329644"/>
            <a:ext cx="4601273" cy="1150907"/>
          </a:xfrm>
        </p:spPr>
        <p:txBody>
          <a:bodyPr>
            <a:normAutofit/>
          </a:bodyPr>
          <a:lstStyle/>
          <a:p>
            <a:pPr algn="ctr"/>
            <a:r>
              <a:rPr lang="hu-HU" sz="4400" cap="small" dirty="0" err="1"/>
              <a:t>Evaluation</a:t>
            </a:r>
            <a:endParaRPr lang="en-GB" sz="4400" cap="small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910AC79C-22E1-E1F8-422F-212D5AFEBFA8}"/>
              </a:ext>
            </a:extLst>
          </p:cNvPr>
          <p:cNvSpPr txBox="1"/>
          <p:nvPr/>
        </p:nvSpPr>
        <p:spPr>
          <a:xfrm>
            <a:off x="4659251" y="709566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Race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A3EFACB9-2334-D007-1FF3-94FEBE3F8C70}"/>
              </a:ext>
            </a:extLst>
          </p:cNvPr>
          <p:cNvSpPr txBox="1"/>
          <p:nvPr/>
        </p:nvSpPr>
        <p:spPr>
          <a:xfrm>
            <a:off x="1238140" y="329644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>
                <a:solidFill>
                  <a:schemeClr val="bg1"/>
                </a:solidFill>
              </a:rPr>
              <a:t>Age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C82B701-1FDD-BAAC-C5F8-5B0D3306736E}"/>
              </a:ext>
            </a:extLst>
          </p:cNvPr>
          <p:cNvSpPr txBox="1"/>
          <p:nvPr/>
        </p:nvSpPr>
        <p:spPr>
          <a:xfrm>
            <a:off x="7995128" y="1240284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Gender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2D0C3B70-8670-1954-2CF3-F5BE86D5825D}"/>
              </a:ext>
            </a:extLst>
          </p:cNvPr>
          <p:cNvSpPr txBox="1"/>
          <p:nvPr/>
        </p:nvSpPr>
        <p:spPr>
          <a:xfrm rot="5400000">
            <a:off x="10504011" y="2754789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>
                <a:solidFill>
                  <a:schemeClr val="bg1"/>
                </a:solidFill>
              </a:rPr>
              <a:t>ResNET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1E13F186-2DE8-F150-2D60-CDD66EEF2D71}"/>
              </a:ext>
            </a:extLst>
          </p:cNvPr>
          <p:cNvSpPr txBox="1"/>
          <p:nvPr/>
        </p:nvSpPr>
        <p:spPr>
          <a:xfrm rot="5400000">
            <a:off x="10504011" y="4902248"/>
            <a:ext cx="18859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VGG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pic>
        <p:nvPicPr>
          <p:cNvPr id="45" name="Kép 44">
            <a:extLst>
              <a:ext uri="{FF2B5EF4-FFF2-40B4-BE49-F238E27FC236}">
                <a16:creationId xmlns:a16="http://schemas.microsoft.com/office/drawing/2014/main" id="{488A8480-D393-E7BB-C924-C4B83A288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2" y="3781237"/>
            <a:ext cx="3393521" cy="2923191"/>
          </a:xfrm>
          <a:prstGeom prst="rect">
            <a:avLst/>
          </a:prstGeom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762467E5-C4B8-D804-ADD3-3961D824A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85" y="1610597"/>
            <a:ext cx="2557699" cy="222665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DB17F201-802E-2EB2-C7AE-306B42095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65" y="3897819"/>
            <a:ext cx="2932654" cy="2526198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6553D26E-675C-B905-35E4-A78116A85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65" y="1149870"/>
            <a:ext cx="2932654" cy="2526198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6252FDCF-7048-7A9B-D5E9-47D05B1E7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85" y="3997909"/>
            <a:ext cx="2557699" cy="222665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B3CBCE86-57DA-92B7-B98D-156E9F502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2" y="729754"/>
            <a:ext cx="3393522" cy="29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67FC900B-FD11-F53D-DEA8-B487B62B4AD7}"/>
              </a:ext>
            </a:extLst>
          </p:cNvPr>
          <p:cNvSpPr txBox="1"/>
          <p:nvPr/>
        </p:nvSpPr>
        <p:spPr>
          <a:xfrm>
            <a:off x="3588325" y="878316"/>
            <a:ext cx="4468814" cy="22510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err="1"/>
              <a:t>Pytorch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r>
              <a:rPr lang="hu-HU" sz="2400" dirty="0"/>
              <a:t> </a:t>
            </a:r>
            <a:r>
              <a:rPr lang="hu-HU" sz="2400" dirty="0" err="1"/>
              <a:t>loading</a:t>
            </a:r>
            <a:endParaRPr lang="hu-HU" sz="2400" dirty="0"/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Cv2 </a:t>
            </a:r>
            <a:r>
              <a:rPr lang="hu-HU" sz="2400" dirty="0" err="1"/>
              <a:t>based</a:t>
            </a:r>
            <a:r>
              <a:rPr lang="hu-HU" sz="2400" dirty="0"/>
              <a:t> webcamera flow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err="1"/>
              <a:t>Face</a:t>
            </a:r>
            <a:r>
              <a:rPr lang="hu-HU" sz="2400" dirty="0"/>
              <a:t> </a:t>
            </a:r>
            <a:r>
              <a:rPr lang="hu-HU" sz="2400" dirty="0" err="1"/>
              <a:t>detection</a:t>
            </a:r>
            <a:r>
              <a:rPr lang="hu-HU" sz="2400" dirty="0"/>
              <a:t>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haar</a:t>
            </a:r>
            <a:r>
              <a:rPr lang="hu-HU" sz="2400" dirty="0"/>
              <a:t> </a:t>
            </a:r>
            <a:r>
              <a:rPr lang="hu-HU" sz="2400" dirty="0" err="1"/>
              <a:t>cascade</a:t>
            </a:r>
            <a:endParaRPr lang="en-GB" sz="2400" dirty="0" err="1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FD4088C-238D-5D60-C6EB-7B59FA20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7" y="4049340"/>
            <a:ext cx="10096500" cy="1150907"/>
          </a:xfrm>
        </p:spPr>
        <p:txBody>
          <a:bodyPr/>
          <a:lstStyle/>
          <a:p>
            <a:pPr algn="ctr"/>
            <a:r>
              <a:rPr lang="hu-HU" dirty="0" err="1"/>
              <a:t>Application</a:t>
            </a:r>
            <a:br>
              <a:rPr lang="hu-HU" dirty="0"/>
            </a:br>
            <a:r>
              <a:rPr lang="hu-HU" dirty="0"/>
              <a:t> DEMO</a:t>
            </a:r>
            <a:endParaRPr lang="en-GB" dirty="0"/>
          </a:p>
        </p:txBody>
      </p:sp>
      <p:pic>
        <p:nvPicPr>
          <p:cNvPr id="6" name="Tartalom helye 5" descr="A képen személy, fal, beltéri, zöld látható&#10;&#10;Automatikusan generált leírás">
            <a:extLst>
              <a:ext uri="{FF2B5EF4-FFF2-40B4-BE49-F238E27FC236}">
                <a16:creationId xmlns:a16="http://schemas.microsoft.com/office/drawing/2014/main" id="{6521346F-F0CF-5683-9C5F-979BBB6CE8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62" y="589205"/>
            <a:ext cx="4892675" cy="2883001"/>
          </a:xfrm>
        </p:spPr>
      </p:pic>
      <p:pic>
        <p:nvPicPr>
          <p:cNvPr id="8" name="Tartalom helye 7" descr="A képen szöveg, személy, beltéri látható&#10;&#10;Automatikusan generált leírás">
            <a:extLst>
              <a:ext uri="{FF2B5EF4-FFF2-40B4-BE49-F238E27FC236}">
                <a16:creationId xmlns:a16="http://schemas.microsoft.com/office/drawing/2014/main" id="{D4A3ED04-FC27-3739-BCF9-1DDDB410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"/>
          <a:stretch/>
        </p:blipFill>
        <p:spPr>
          <a:xfrm>
            <a:off x="7847728" y="2209422"/>
            <a:ext cx="3981448" cy="3167097"/>
          </a:xfrm>
        </p:spPr>
      </p:pic>
      <p:pic>
        <p:nvPicPr>
          <p:cNvPr id="10" name="Kép 9" descr="A képen szöveg, beltéri, fal, személy látható&#10;&#10;Automatikusan generált leírás">
            <a:extLst>
              <a:ext uri="{FF2B5EF4-FFF2-40B4-BE49-F238E27FC236}">
                <a16:creationId xmlns:a16="http://schemas.microsoft.com/office/drawing/2014/main" id="{F82EBB95-E921-2E1A-054E-89C212EA4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b="486"/>
          <a:stretch/>
        </p:blipFill>
        <p:spPr>
          <a:xfrm>
            <a:off x="343777" y="2209422"/>
            <a:ext cx="3932949" cy="31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8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2444E-4F1D-931A-4772-BAF23BCB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829625"/>
            <a:ext cx="3971925" cy="1150907"/>
          </a:xfrm>
        </p:spPr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					</a:t>
            </a:r>
            <a:endParaRPr lang="en-GB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7201CF-18DD-7B50-25F8-97CCDFA42D7A}"/>
              </a:ext>
            </a:extLst>
          </p:cNvPr>
          <p:cNvSpPr txBox="1"/>
          <p:nvPr/>
        </p:nvSpPr>
        <p:spPr>
          <a:xfrm>
            <a:off x="6096000" y="1857375"/>
            <a:ext cx="5695950" cy="368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Improving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Multi </a:t>
            </a:r>
            <a:r>
              <a:rPr lang="hu-HU" sz="2800" dirty="0" err="1"/>
              <a:t>target</a:t>
            </a:r>
            <a:r>
              <a:rPr lang="hu-HU" sz="2800" dirty="0"/>
              <a:t> </a:t>
            </a:r>
            <a:r>
              <a:rPr lang="hu-HU" sz="2800" dirty="0" err="1"/>
              <a:t>model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Image </a:t>
            </a:r>
            <a:r>
              <a:rPr lang="hu-HU" sz="2800" dirty="0" err="1"/>
              <a:t>Generation</a:t>
            </a:r>
            <a:endParaRPr lang="hu-HU" sz="2800" dirty="0"/>
          </a:p>
          <a:p>
            <a:r>
              <a:rPr lang="hu-HU" sz="2800" dirty="0"/>
              <a:t>	</a:t>
            </a:r>
            <a:r>
              <a:rPr lang="hu-HU" sz="2000" dirty="0"/>
              <a:t>- GAN</a:t>
            </a:r>
          </a:p>
          <a:p>
            <a:r>
              <a:rPr lang="hu-HU" sz="2000" dirty="0"/>
              <a:t>	- VAE</a:t>
            </a:r>
          </a:p>
          <a:p>
            <a:r>
              <a:rPr lang="hu-HU" sz="2000" dirty="0"/>
              <a:t>	- </a:t>
            </a:r>
            <a:r>
              <a:rPr lang="hu-HU" sz="2000" dirty="0" err="1"/>
              <a:t>Diffusion</a:t>
            </a:r>
            <a:r>
              <a:rPr lang="hu-HU" sz="2000" dirty="0"/>
              <a:t> </a:t>
            </a:r>
            <a:r>
              <a:rPr lang="hu-HU" sz="2000" dirty="0" err="1"/>
              <a:t>models</a:t>
            </a:r>
            <a:endParaRPr lang="hu-HU" sz="20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Adapt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application</a:t>
            </a:r>
            <a:r>
              <a:rPr lang="hu-HU" sz="2800" dirty="0"/>
              <a:t> </a:t>
            </a:r>
            <a:r>
              <a:rPr lang="hu-HU" sz="2800" dirty="0" err="1"/>
              <a:t>for</a:t>
            </a:r>
            <a:r>
              <a:rPr lang="hu-HU" sz="2800" dirty="0"/>
              <a:t> mobile </a:t>
            </a:r>
            <a:r>
              <a:rPr lang="hu-HU" sz="2800" dirty="0" err="1"/>
              <a:t>use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2800" dirty="0" err="1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BD2E7CB-E4EB-B014-1C98-56B30E654C83}"/>
              </a:ext>
            </a:extLst>
          </p:cNvPr>
          <p:cNvSpPr txBox="1"/>
          <p:nvPr/>
        </p:nvSpPr>
        <p:spPr>
          <a:xfrm>
            <a:off x="476250" y="2124079"/>
            <a:ext cx="5334000" cy="2126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Individual</a:t>
            </a:r>
            <a:r>
              <a:rPr lang="hu-HU" sz="2800" dirty="0"/>
              <a:t> </a:t>
            </a:r>
            <a:r>
              <a:rPr lang="hu-HU" sz="2800" dirty="0" err="1"/>
              <a:t>label</a:t>
            </a:r>
            <a:r>
              <a:rPr lang="hu-HU" sz="2800" dirty="0"/>
              <a:t> </a:t>
            </a:r>
            <a:r>
              <a:rPr lang="hu-HU" sz="2800" dirty="0" err="1"/>
              <a:t>classification</a:t>
            </a:r>
            <a:r>
              <a:rPr lang="hu-HU" sz="2800" dirty="0"/>
              <a:t> </a:t>
            </a:r>
            <a:r>
              <a:rPr lang="hu-HU" sz="2800" dirty="0" err="1"/>
              <a:t>was</a:t>
            </a:r>
            <a:r>
              <a:rPr lang="hu-HU" sz="2800" dirty="0"/>
              <a:t> </a:t>
            </a:r>
            <a:r>
              <a:rPr lang="hu-HU" sz="2800" dirty="0" err="1"/>
              <a:t>successful</a:t>
            </a:r>
            <a:endParaRPr lang="hu-HU" sz="2800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ResNET</a:t>
            </a:r>
            <a:r>
              <a:rPr lang="hu-HU" sz="2800" dirty="0"/>
              <a:t> </a:t>
            </a:r>
            <a:r>
              <a:rPr lang="hu-HU" sz="2800" dirty="0" err="1"/>
              <a:t>outperformed</a:t>
            </a:r>
            <a:r>
              <a:rPr lang="hu-HU" sz="2800" dirty="0"/>
              <a:t> VGG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Best </a:t>
            </a:r>
            <a:r>
              <a:rPr lang="hu-HU" sz="2800" dirty="0" err="1"/>
              <a:t>results</a:t>
            </a:r>
            <a:r>
              <a:rPr lang="hu-HU" sz="2800" dirty="0"/>
              <a:t> </a:t>
            </a:r>
            <a:r>
              <a:rPr lang="hu-HU" sz="2800" dirty="0" err="1"/>
              <a:t>at</a:t>
            </a:r>
            <a:r>
              <a:rPr lang="hu-HU" sz="2800" dirty="0"/>
              <a:t> Gender </a:t>
            </a:r>
            <a:r>
              <a:rPr lang="hu-HU" sz="2800" dirty="0" err="1"/>
              <a:t>labels</a:t>
            </a:r>
            <a:endParaRPr lang="en-GB" sz="2800" dirty="0" err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C403CF-A196-DC49-BB6A-C871F0DD50EA}"/>
              </a:ext>
            </a:extLst>
          </p:cNvPr>
          <p:cNvSpPr txBox="1"/>
          <p:nvPr/>
        </p:nvSpPr>
        <p:spPr>
          <a:xfrm>
            <a:off x="7162800" y="697193"/>
            <a:ext cx="304800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hu-HU" sz="4000" b="1" dirty="0" err="1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Future</a:t>
            </a:r>
            <a:r>
              <a:rPr lang="hu-HU" sz="4000" b="1" dirty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hu-HU" sz="4000" b="1" dirty="0" err="1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Plans</a:t>
            </a:r>
            <a:endParaRPr lang="en-GB" sz="4000" b="1" dirty="0">
              <a:ln w="12700" cmpd="sng">
                <a:noFill/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334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Függőleges lexikonok téma sablo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246520_TF03460611.potx" id="{6E49F3FD-21FE-4487-A3B0-975A65CA1F2B}" vid="{2C8F1E10-5213-4B4E-A63C-77B7CDCD36AC}"/>
    </a:ext>
  </a:extLst>
</a:theme>
</file>

<file path=ppt/theme/theme2.xml><?xml version="1.0" encoding="utf-8"?>
<a:theme xmlns:a="http://schemas.openxmlformats.org/drawingml/2006/main" name="Office-té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1BD8E5-A18E-435C-B431-90A6B59F4B6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Függőleges lexikon diasablon</Template>
  <TotalTime>732</TotalTime>
  <Words>190</Words>
  <Application>Microsoft Office PowerPoint</Application>
  <PresentationFormat>Szélesvásznú</PresentationFormat>
  <Paragraphs>58</Paragraphs>
  <Slides>10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</vt:lpstr>
      <vt:lpstr>Függőleges lexikonok téma sablon</vt:lpstr>
      <vt:lpstr>Face Recognition </vt:lpstr>
      <vt:lpstr>Dataset</vt:lpstr>
      <vt:lpstr>Pretrained Models</vt:lpstr>
      <vt:lpstr>Optimization</vt:lpstr>
      <vt:lpstr>Training (ResNET)</vt:lpstr>
      <vt:lpstr>Results</vt:lpstr>
      <vt:lpstr>Evaluation</vt:lpstr>
      <vt:lpstr>Application  DEMO</vt:lpstr>
      <vt:lpstr>Summary     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</dc:title>
  <dc:creator>Tugyi Beatrix</dc:creator>
  <cp:lastModifiedBy>Tugyi Beatrix</cp:lastModifiedBy>
  <cp:revision>2</cp:revision>
  <dcterms:created xsi:type="dcterms:W3CDTF">2022-12-19T09:07:02Z</dcterms:created>
  <dcterms:modified xsi:type="dcterms:W3CDTF">2022-12-19T21:19:47Z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